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7"/>
  </p:notesMasterIdLst>
  <p:sldIdLst>
    <p:sldId id="256" r:id="rId2"/>
    <p:sldId id="258" r:id="rId3"/>
    <p:sldId id="259" r:id="rId4"/>
    <p:sldId id="257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5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07D2EF-2CD9-4BB1-A221-1BB725F529B8}" type="datetimeFigureOut">
              <a:rPr lang="en-US" smtClean="0"/>
              <a:pPr/>
              <a:t>9/15/2010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D58CBF-A56C-4480-B60B-F04797BDF7C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8141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D26E32F6-A418-4CD0-9595-F319E60C35A0}" type="datetimeFigureOut">
              <a:rPr lang="en-US" smtClean="0"/>
              <a:pPr/>
              <a:t>9/15/2010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FEE39629-A879-4B82-B978-627B0C8E036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E32F6-A418-4CD0-9595-F319E60C35A0}" type="datetimeFigureOut">
              <a:rPr lang="en-US" smtClean="0"/>
              <a:pPr/>
              <a:t>9/15/2010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39629-A879-4B82-B978-627B0C8E03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E32F6-A418-4CD0-9595-F319E60C35A0}" type="datetimeFigureOut">
              <a:rPr lang="en-US" smtClean="0"/>
              <a:pPr/>
              <a:t>9/15/2010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39629-A879-4B82-B978-627B0C8E03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E32F6-A418-4CD0-9595-F319E60C35A0}" type="datetimeFigureOut">
              <a:rPr lang="en-US" smtClean="0"/>
              <a:pPr/>
              <a:t>9/15/2010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39629-A879-4B82-B978-627B0C8E03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E32F6-A418-4CD0-9595-F319E60C35A0}" type="datetimeFigureOut">
              <a:rPr lang="en-US" smtClean="0"/>
              <a:pPr/>
              <a:t>9/15/2010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39629-A879-4B82-B978-627B0C8E03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E32F6-A418-4CD0-9595-F319E60C35A0}" type="datetimeFigureOut">
              <a:rPr lang="en-US" smtClean="0"/>
              <a:pPr/>
              <a:t>9/15/2010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39629-A879-4B82-B978-627B0C8E036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E32F6-A418-4CD0-9595-F319E60C35A0}" type="datetimeFigureOut">
              <a:rPr lang="en-US" smtClean="0"/>
              <a:pPr/>
              <a:t>9/15/2010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39629-A879-4B82-B978-627B0C8E03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E32F6-A418-4CD0-9595-F319E60C35A0}" type="datetimeFigureOut">
              <a:rPr lang="en-US" smtClean="0"/>
              <a:pPr/>
              <a:t>9/15/2010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39629-A879-4B82-B978-627B0C8E03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E32F6-A418-4CD0-9595-F319E60C35A0}" type="datetimeFigureOut">
              <a:rPr lang="en-US" smtClean="0"/>
              <a:pPr/>
              <a:t>9/15/2010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39629-A879-4B82-B978-627B0C8E03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E32F6-A418-4CD0-9595-F319E60C35A0}" type="datetimeFigureOut">
              <a:rPr lang="en-US" smtClean="0"/>
              <a:pPr/>
              <a:t>9/15/2010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39629-A879-4B82-B978-627B0C8E036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E32F6-A418-4CD0-9595-F319E60C35A0}" type="datetimeFigureOut">
              <a:rPr lang="en-US" smtClean="0"/>
              <a:pPr/>
              <a:t>9/15/2010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39629-A879-4B82-B978-627B0C8E03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D26E32F6-A418-4CD0-9595-F319E60C35A0}" type="datetimeFigureOut">
              <a:rPr lang="en-US" smtClean="0"/>
              <a:pPr/>
              <a:t>9/15/2010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FEE39629-A879-4B82-B978-627B0C8E036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>
    <p:wedge/>
  </p:transition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Prokaryotes v. Eukaryotes</a:t>
            </a:r>
            <a:endParaRPr lang="en-US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Prokaryotic v. Eukaryotic Cells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3070114" y="2324100"/>
            <a:ext cx="2722784" cy="350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5791200" y="2438400"/>
            <a:ext cx="2438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sym typeface="Wingdings" pitchFamily="2" charset="2"/>
              </a:rPr>
              <a:t> Prokaryote or Eukaryote?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943600" y="4114800"/>
            <a:ext cx="2438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7030A0"/>
                </a:solidFill>
                <a:sym typeface="Wingdings" pitchFamily="2" charset="2"/>
              </a:rPr>
              <a:t> Prokaryote or Eukaryote?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52600" y="2514600"/>
            <a:ext cx="9350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Figure 1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828800" y="4114800"/>
            <a:ext cx="9350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7030A0"/>
                </a:solidFill>
              </a:rPr>
              <a:t>Figure 2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876800" y="43934"/>
            <a:ext cx="3124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smtClean="0">
                <a:solidFill>
                  <a:srgbClr val="92D050"/>
                </a:solidFill>
              </a:rPr>
              <a:t>Cell size comparison</a:t>
            </a:r>
            <a:endParaRPr lang="en-US" sz="2200" b="1" dirty="0">
              <a:solidFill>
                <a:srgbClr val="92D05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bio_ch7_6024.gif                                               00030576Macintosh HD                   ABA78158: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73450" y="1838325"/>
            <a:ext cx="2906713" cy="3867150"/>
          </a:xfrm>
          <a:prstGeom prst="rect">
            <a:avLst/>
          </a:prstGeom>
          <a:noFill/>
        </p:spPr>
      </p:pic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3717925" y="2601913"/>
            <a:ext cx="171361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Prokaryotic Cell</a:t>
            </a:r>
          </a:p>
        </p:txBody>
      </p:sp>
      <p:grpSp>
        <p:nvGrpSpPr>
          <p:cNvPr id="7" name="Group 16"/>
          <p:cNvGrpSpPr>
            <a:grpSpLocks/>
          </p:cNvGrpSpPr>
          <p:nvPr/>
        </p:nvGrpSpPr>
        <p:grpSpPr bwMode="auto">
          <a:xfrm>
            <a:off x="1774825" y="1609725"/>
            <a:ext cx="5691190" cy="1735138"/>
            <a:chOff x="1118" y="1014"/>
            <a:chExt cx="3585" cy="1093"/>
          </a:xfrm>
        </p:grpSpPr>
        <p:sp>
          <p:nvSpPr>
            <p:cNvPr id="8" name="Text Box 3"/>
            <p:cNvSpPr txBox="1">
              <a:spLocks noChangeArrowheads="1"/>
            </p:cNvSpPr>
            <p:nvPr/>
          </p:nvSpPr>
          <p:spPr bwMode="auto">
            <a:xfrm>
              <a:off x="1118" y="1014"/>
              <a:ext cx="1201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600" dirty="0" smtClean="0"/>
                <a:t>Plasma</a:t>
              </a:r>
              <a:r>
                <a:rPr lang="en-US" sz="1600" dirty="0" smtClean="0"/>
                <a:t> </a:t>
              </a:r>
              <a:r>
                <a:rPr lang="en-US" sz="1600" dirty="0"/>
                <a:t>membrane</a:t>
              </a:r>
              <a:endParaRPr lang="en-US" dirty="0"/>
            </a:p>
          </p:txBody>
        </p:sp>
        <p:sp>
          <p:nvSpPr>
            <p:cNvPr id="9" name="Text Box 6"/>
            <p:cNvSpPr txBox="1">
              <a:spLocks noChangeArrowheads="1"/>
            </p:cNvSpPr>
            <p:nvPr/>
          </p:nvSpPr>
          <p:spPr bwMode="auto">
            <a:xfrm>
              <a:off x="3502" y="1894"/>
              <a:ext cx="1201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600" dirty="0" smtClean="0"/>
                <a:t>Plasma </a:t>
              </a:r>
              <a:r>
                <a:rPr lang="en-US" sz="1600" dirty="0"/>
                <a:t>membrane</a:t>
              </a:r>
              <a:endParaRPr lang="en-US" dirty="0"/>
            </a:p>
          </p:txBody>
        </p:sp>
      </p:grpSp>
      <p:grpSp>
        <p:nvGrpSpPr>
          <p:cNvPr id="10" name="Group 17"/>
          <p:cNvGrpSpPr>
            <a:grpSpLocks/>
          </p:cNvGrpSpPr>
          <p:nvPr/>
        </p:nvGrpSpPr>
        <p:grpSpPr bwMode="auto">
          <a:xfrm>
            <a:off x="4695825" y="1673225"/>
            <a:ext cx="2552700" cy="2241550"/>
            <a:chOff x="2958" y="1054"/>
            <a:chExt cx="1608" cy="1412"/>
          </a:xfrm>
        </p:grpSpPr>
        <p:sp>
          <p:nvSpPr>
            <p:cNvPr id="11" name="Text Box 4"/>
            <p:cNvSpPr txBox="1">
              <a:spLocks noChangeArrowheads="1"/>
            </p:cNvSpPr>
            <p:nvPr/>
          </p:nvSpPr>
          <p:spPr bwMode="auto">
            <a:xfrm>
              <a:off x="2958" y="1054"/>
              <a:ext cx="720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600"/>
                <a:t>Cytoplasm</a:t>
              </a:r>
              <a:endParaRPr lang="en-US"/>
            </a:p>
          </p:txBody>
        </p:sp>
        <p:sp>
          <p:nvSpPr>
            <p:cNvPr id="12" name="Text Box 7"/>
            <p:cNvSpPr txBox="1">
              <a:spLocks noChangeArrowheads="1"/>
            </p:cNvSpPr>
            <p:nvPr/>
          </p:nvSpPr>
          <p:spPr bwMode="auto">
            <a:xfrm>
              <a:off x="3846" y="2254"/>
              <a:ext cx="720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600"/>
                <a:t>Cytoplasm</a:t>
              </a:r>
            </a:p>
          </p:txBody>
        </p:sp>
      </p:grpSp>
      <p:sp>
        <p:nvSpPr>
          <p:cNvPr id="13" name="Text Box 8"/>
          <p:cNvSpPr txBox="1">
            <a:spLocks noChangeArrowheads="1"/>
          </p:cNvSpPr>
          <p:nvPr/>
        </p:nvSpPr>
        <p:spPr bwMode="auto">
          <a:xfrm>
            <a:off x="6321425" y="3984625"/>
            <a:ext cx="9159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/>
              <a:t>Nucleus</a:t>
            </a:r>
            <a:endParaRPr lang="en-US"/>
          </a:p>
        </p:txBody>
      </p:sp>
      <p:sp>
        <p:nvSpPr>
          <p:cNvPr id="14" name="Text Box 9"/>
          <p:cNvSpPr txBox="1">
            <a:spLocks noChangeArrowheads="1"/>
          </p:cNvSpPr>
          <p:nvPr/>
        </p:nvSpPr>
        <p:spPr bwMode="auto">
          <a:xfrm>
            <a:off x="6219825" y="4657725"/>
            <a:ext cx="11652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/>
              <a:t>Organelles</a:t>
            </a:r>
          </a:p>
        </p:txBody>
      </p:sp>
      <p:sp>
        <p:nvSpPr>
          <p:cNvPr id="15" name="Text Box 10"/>
          <p:cNvSpPr txBox="1">
            <a:spLocks noChangeArrowheads="1"/>
          </p:cNvSpPr>
          <p:nvPr/>
        </p:nvSpPr>
        <p:spPr bwMode="auto">
          <a:xfrm>
            <a:off x="1812925" y="4291013"/>
            <a:ext cx="161518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Eukaryotic Cell</a:t>
            </a:r>
          </a:p>
        </p:txBody>
      </p:sp>
      <p:sp>
        <p:nvSpPr>
          <p:cNvPr id="16" name="Text Box 11"/>
          <p:cNvSpPr txBox="1">
            <a:spLocks noChangeArrowheads="1"/>
          </p:cNvSpPr>
          <p:nvPr/>
        </p:nvSpPr>
        <p:spPr bwMode="auto">
          <a:xfrm>
            <a:off x="838200" y="762000"/>
            <a:ext cx="1219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solidFill>
                  <a:schemeClr val="bg1"/>
                </a:solidFill>
              </a:rPr>
              <a:t>Section 7-1</a:t>
            </a:r>
          </a:p>
        </p:txBody>
      </p:sp>
      <p:sp>
        <p:nvSpPr>
          <p:cNvPr id="18" name="Text Box 13"/>
          <p:cNvSpPr txBox="1">
            <a:spLocks noChangeArrowheads="1"/>
          </p:cNvSpPr>
          <p:nvPr/>
        </p:nvSpPr>
        <p:spPr bwMode="auto">
          <a:xfrm>
            <a:off x="71438" y="6249988"/>
            <a:ext cx="95885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>
                <a:solidFill>
                  <a:schemeClr val="bg1"/>
                </a:solidFill>
              </a:rPr>
              <a:t>Go to Section:</a:t>
            </a:r>
            <a:endParaRPr lang="en-US" sz="240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utoUpdateAnimBg="0"/>
      <p:bldP spid="14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4"/>
          <p:cNvSpPr>
            <a:spLocks noChangeArrowheads="1"/>
          </p:cNvSpPr>
          <p:nvPr/>
        </p:nvSpPr>
        <p:spPr bwMode="auto">
          <a:xfrm>
            <a:off x="3806826" y="1553480"/>
            <a:ext cx="4343399" cy="2789920"/>
          </a:xfrm>
          <a:prstGeom prst="ellipse">
            <a:avLst/>
          </a:prstGeom>
          <a:noFill/>
          <a:ln w="25400">
            <a:solidFill>
              <a:srgbClr val="76C27D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" name="Text Box 8"/>
          <p:cNvSpPr txBox="1">
            <a:spLocks noChangeArrowheads="1"/>
          </p:cNvSpPr>
          <p:nvPr/>
        </p:nvSpPr>
        <p:spPr bwMode="auto">
          <a:xfrm>
            <a:off x="2986729" y="1166813"/>
            <a:ext cx="164019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 dirty="0"/>
              <a:t>Prokaryotes</a:t>
            </a:r>
          </a:p>
        </p:txBody>
      </p:sp>
      <p:sp>
        <p:nvSpPr>
          <p:cNvPr id="4" name="Text Box 9"/>
          <p:cNvSpPr txBox="1">
            <a:spLocks noChangeArrowheads="1"/>
          </p:cNvSpPr>
          <p:nvPr/>
        </p:nvSpPr>
        <p:spPr bwMode="auto">
          <a:xfrm>
            <a:off x="5978525" y="1157969"/>
            <a:ext cx="1537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 dirty="0"/>
              <a:t>Eukaryotes</a:t>
            </a:r>
          </a:p>
        </p:txBody>
      </p:sp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3806826" y="2464135"/>
            <a:ext cx="2229644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1500" dirty="0" smtClean="0"/>
              <a:t>Plasma</a:t>
            </a:r>
            <a:r>
              <a:rPr lang="en-US" sz="1500" dirty="0" smtClean="0"/>
              <a:t> </a:t>
            </a:r>
            <a:r>
              <a:rPr lang="en-US" sz="1500" dirty="0"/>
              <a:t>membrane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500" dirty="0" err="1" smtClean="0">
                <a:solidFill>
                  <a:srgbClr val="00B050"/>
                </a:solidFill>
              </a:rPr>
              <a:t>Ribosomes</a:t>
            </a:r>
            <a:r>
              <a:rPr lang="en-US" sz="1500" dirty="0" smtClean="0">
                <a:solidFill>
                  <a:srgbClr val="00B050"/>
                </a:solidFill>
              </a:rPr>
              <a:t> (some)</a:t>
            </a:r>
            <a:endParaRPr lang="en-US" sz="1500" dirty="0">
              <a:solidFill>
                <a:srgbClr val="00B050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1500" dirty="0">
                <a:solidFill>
                  <a:srgbClr val="00B050"/>
                </a:solidFill>
              </a:rPr>
              <a:t>Cell </a:t>
            </a:r>
            <a:r>
              <a:rPr lang="en-US" sz="1500" dirty="0" smtClean="0">
                <a:solidFill>
                  <a:srgbClr val="00B050"/>
                </a:solidFill>
              </a:rPr>
              <a:t>wall (some)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500" dirty="0" smtClean="0"/>
              <a:t>Cytoplasm</a:t>
            </a:r>
            <a:endParaRPr lang="en-US" sz="1500" dirty="0"/>
          </a:p>
        </p:txBody>
      </p:sp>
      <p:sp>
        <p:nvSpPr>
          <p:cNvPr id="6" name="Text Box 11"/>
          <p:cNvSpPr txBox="1">
            <a:spLocks noChangeArrowheads="1"/>
          </p:cNvSpPr>
          <p:nvPr/>
        </p:nvSpPr>
        <p:spPr bwMode="auto">
          <a:xfrm>
            <a:off x="6100876" y="1797305"/>
            <a:ext cx="2055813" cy="216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1500" dirty="0" smtClean="0"/>
              <a:t>Nucleus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500" dirty="0" smtClean="0"/>
              <a:t>Organelles</a:t>
            </a:r>
            <a:endParaRPr lang="en-US" sz="1500" dirty="0"/>
          </a:p>
          <a:p>
            <a:r>
              <a:rPr lang="en-US" sz="1500" dirty="0" smtClean="0">
                <a:solidFill>
                  <a:srgbClr val="00B050"/>
                </a:solidFill>
              </a:rPr>
              <a:t>(Endoplasmic </a:t>
            </a:r>
            <a:r>
              <a:rPr lang="en-US" sz="1500" dirty="0">
                <a:solidFill>
                  <a:srgbClr val="00B050"/>
                </a:solidFill>
              </a:rPr>
              <a:t>reticulum</a:t>
            </a:r>
          </a:p>
          <a:p>
            <a:r>
              <a:rPr lang="en-US" sz="1500" dirty="0">
                <a:solidFill>
                  <a:srgbClr val="00B050"/>
                </a:solidFill>
              </a:rPr>
              <a:t>Golgi apparatus</a:t>
            </a:r>
          </a:p>
          <a:p>
            <a:r>
              <a:rPr lang="en-US" sz="1500" dirty="0" err="1">
                <a:solidFill>
                  <a:srgbClr val="00B050"/>
                </a:solidFill>
              </a:rPr>
              <a:t>Lysosomes</a:t>
            </a:r>
            <a:endParaRPr lang="en-US" sz="1500" dirty="0">
              <a:solidFill>
                <a:srgbClr val="00B050"/>
              </a:solidFill>
            </a:endParaRPr>
          </a:p>
          <a:p>
            <a:r>
              <a:rPr lang="en-US" sz="1500" dirty="0">
                <a:solidFill>
                  <a:srgbClr val="00B050"/>
                </a:solidFill>
              </a:rPr>
              <a:t>Vacuoles</a:t>
            </a:r>
          </a:p>
          <a:p>
            <a:r>
              <a:rPr lang="en-US" sz="1500" dirty="0" smtClean="0">
                <a:solidFill>
                  <a:srgbClr val="00B050"/>
                </a:solidFill>
              </a:rPr>
              <a:t>Mitochondria</a:t>
            </a:r>
          </a:p>
          <a:p>
            <a:r>
              <a:rPr lang="en-US" sz="1500" dirty="0" smtClean="0">
                <a:solidFill>
                  <a:srgbClr val="00B050"/>
                </a:solidFill>
              </a:rPr>
              <a:t>Chloroplasts</a:t>
            </a:r>
            <a:r>
              <a:rPr lang="en-US" sz="1500" dirty="0" smtClean="0">
                <a:solidFill>
                  <a:srgbClr val="00B050"/>
                </a:solidFill>
              </a:rPr>
              <a:t>)</a:t>
            </a:r>
            <a:endParaRPr lang="en-US" sz="1500" dirty="0">
              <a:solidFill>
                <a:srgbClr val="00B050"/>
              </a:solidFill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679950" y="0"/>
            <a:ext cx="3352800" cy="620145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Venn Diagram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1902618" y="1553480"/>
            <a:ext cx="4151313" cy="2657476"/>
          </a:xfrm>
          <a:prstGeom prst="ellipse">
            <a:avLst/>
          </a:prstGeom>
          <a:noFill/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utoUpdateAnimBg="0"/>
      <p:bldP spid="6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838200" y="1295400"/>
            <a:ext cx="3057148" cy="639762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Prokaryotes			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762000" y="1752600"/>
            <a:ext cx="3419856" cy="2835797"/>
          </a:xfrm>
        </p:spPr>
        <p:txBody>
          <a:bodyPr/>
          <a:lstStyle/>
          <a:p>
            <a:r>
              <a:rPr lang="en-US" dirty="0" smtClean="0"/>
              <a:t>Bacteria	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3352800" y="990600"/>
            <a:ext cx="3055717" cy="639762"/>
          </a:xfrm>
        </p:spPr>
        <p:txBody>
          <a:bodyPr/>
          <a:lstStyle/>
          <a:p>
            <a:r>
              <a:rPr lang="en-US" dirty="0" smtClean="0"/>
              <a:t>Eukaryotes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3276600" y="1752600"/>
            <a:ext cx="5486400" cy="4191000"/>
          </a:xfrm>
        </p:spPr>
        <p:txBody>
          <a:bodyPr/>
          <a:lstStyle/>
          <a:p>
            <a:r>
              <a:rPr lang="en-US" dirty="0" smtClean="0"/>
              <a:t>Plants</a:t>
            </a:r>
          </a:p>
          <a:p>
            <a:r>
              <a:rPr lang="en-US" dirty="0" smtClean="0"/>
              <a:t>Animals (humans, too)</a:t>
            </a:r>
          </a:p>
          <a:p>
            <a:r>
              <a:rPr lang="en-US" dirty="0" smtClean="0"/>
              <a:t>Fungi</a:t>
            </a:r>
          </a:p>
          <a:p>
            <a:r>
              <a:rPr lang="en-US" dirty="0" smtClean="0"/>
              <a:t>Some single-celled </a:t>
            </a:r>
            <a:r>
              <a:rPr lang="en-US" dirty="0" smtClean="0"/>
              <a:t>organisms </a:t>
            </a:r>
            <a:r>
              <a:rPr lang="en-US" dirty="0" smtClean="0"/>
              <a:t>(ex:  amoeba, paramecium, euglena)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746171" y="0"/>
            <a:ext cx="3276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</a:rPr>
              <a:t>Examples</a:t>
            </a:r>
            <a:endParaRPr lang="en-US" sz="2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51</TotalTime>
  <Words>96</Words>
  <Application>Microsoft Office PowerPoint</Application>
  <PresentationFormat>On-screen Show (4:3)</PresentationFormat>
  <Paragraphs>40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Austin</vt:lpstr>
      <vt:lpstr>Prokaryotes v. Eukaryotes</vt:lpstr>
      <vt:lpstr>Prokaryotic v. Eukaryotic Cells</vt:lpstr>
      <vt:lpstr>PowerPoint Presentation</vt:lpstr>
      <vt:lpstr>Venn Diagram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Prokaryotes v. Eukaryotes</dc:title>
  <dc:creator>KIRBYJ</dc:creator>
  <cp:lastModifiedBy>Kevin  Kirby</cp:lastModifiedBy>
  <cp:revision>21</cp:revision>
  <dcterms:created xsi:type="dcterms:W3CDTF">2009-08-31T14:56:29Z</dcterms:created>
  <dcterms:modified xsi:type="dcterms:W3CDTF">2010-09-16T00:37:16Z</dcterms:modified>
</cp:coreProperties>
</file>