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D0BA0-5634-4DBF-A454-8B4ABEAC3949}" type="datetimeFigureOut">
              <a:rPr lang="en-US" smtClean="0"/>
              <a:pPr/>
              <a:t>8/10/2008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B076C-CCE4-4249-AD89-3B13BE0AC7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B076C-CCE4-4249-AD89-3B13BE0AC7B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6EFCC-F4D5-4669-8432-01CCD552E816}" type="datetimeFigureOut">
              <a:rPr lang="en-US" smtClean="0"/>
              <a:pPr/>
              <a:t>8/10/2008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6EFCC-F4D5-4669-8432-01CCD552E816}" type="datetimeFigureOut">
              <a:rPr lang="en-US" smtClean="0"/>
              <a:pPr/>
              <a:t>8/10/2008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6EFCC-F4D5-4669-8432-01CCD552E816}" type="datetimeFigureOut">
              <a:rPr lang="en-US" smtClean="0"/>
              <a:pPr/>
              <a:t>8/10/2008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6EFCC-F4D5-4669-8432-01CCD552E816}" type="datetimeFigureOut">
              <a:rPr lang="en-US" smtClean="0"/>
              <a:pPr/>
              <a:t>8/10/2008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6EFCC-F4D5-4669-8432-01CCD552E816}" type="datetimeFigureOut">
              <a:rPr lang="en-US" smtClean="0"/>
              <a:pPr/>
              <a:t>8/10/2008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6EFCC-F4D5-4669-8432-01CCD552E816}" type="datetimeFigureOut">
              <a:rPr lang="en-US" smtClean="0"/>
              <a:pPr/>
              <a:t>8/10/2008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6EFCC-F4D5-4669-8432-01CCD552E816}" type="datetimeFigureOut">
              <a:rPr lang="en-US" smtClean="0"/>
              <a:pPr/>
              <a:t>8/10/2008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6EFCC-F4D5-4669-8432-01CCD552E816}" type="datetimeFigureOut">
              <a:rPr lang="en-US" smtClean="0"/>
              <a:pPr/>
              <a:t>8/10/2008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6EFCC-F4D5-4669-8432-01CCD552E816}" type="datetimeFigureOut">
              <a:rPr lang="en-US" smtClean="0"/>
              <a:pPr/>
              <a:t>8/10/2008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6EFCC-F4D5-4669-8432-01CCD552E816}" type="datetimeFigureOut">
              <a:rPr lang="en-US" smtClean="0"/>
              <a:pPr/>
              <a:t>8/10/2008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9C6EFCC-F4D5-4669-8432-01CCD552E816}" type="datetimeFigureOut">
              <a:rPr lang="en-US" smtClean="0"/>
              <a:pPr/>
              <a:t>8/10/2008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9C6EFCC-F4D5-4669-8432-01CCD552E816}" type="datetimeFigureOut">
              <a:rPr lang="en-US" smtClean="0"/>
              <a:pPr/>
              <a:t>8/10/2008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693E04E-1145-4DEF-9F4C-75715C4E68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8.xml"/><Relationship Id="rId1" Type="http://schemas.openxmlformats.org/officeDocument/2006/relationships/audio" Target="../media/audio1.wav"/><Relationship Id="rId5" Type="http://schemas.openxmlformats.org/officeDocument/2006/relationships/image" Target="../media/image9.wmf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Laboratory safety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Mrs. Kirby’s Biology I, Honors Biology I, and AP Biology</a:t>
            </a:r>
            <a:endParaRPr lang="en-US" dirty="0"/>
          </a:p>
        </p:txBody>
      </p:sp>
      <p:pic>
        <p:nvPicPr>
          <p:cNvPr id="2050" name="Picture 2" descr="C:\Users\Kirby's\Pictures\Microsoft Clip Organizer\j020550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0"/>
            <a:ext cx="1794967" cy="17949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Sharp Instrument Safety</a:t>
            </a:r>
            <a:endParaRPr lang="en-US" dirty="0"/>
          </a:p>
        </p:txBody>
      </p:sp>
      <p:pic>
        <p:nvPicPr>
          <p:cNvPr id="4099" name="Picture 3" descr="C:\Users\Kirby's\Pictures\Microsoft Clip Organizer\j023322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381000"/>
            <a:ext cx="639896" cy="9143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Sharp Instrument Safety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7924800" cy="2146300"/>
          </a:xfrm>
        </p:spPr>
        <p:txBody>
          <a:bodyPr/>
          <a:lstStyle/>
          <a:p>
            <a:pPr>
              <a:buFont typeface="Wingdings" pitchFamily="2" charset="2"/>
              <a:buChar char="N"/>
            </a:pPr>
            <a:r>
              <a:rPr lang="en-US" dirty="0" smtClean="0"/>
              <a:t>  </a:t>
            </a:r>
            <a:r>
              <a:rPr lang="en-US" sz="2400" dirty="0" smtClean="0"/>
              <a:t>Sharp instruments include:  scalpels, dissecting pins, and scissors.</a:t>
            </a:r>
          </a:p>
          <a:p>
            <a:pPr>
              <a:buFont typeface="Wingdings" pitchFamily="2" charset="2"/>
              <a:buChar char="N"/>
            </a:pPr>
            <a:r>
              <a:rPr lang="en-US" sz="2400" dirty="0" smtClean="0"/>
              <a:t>  Handle sharp instruments with care and common sense.</a:t>
            </a:r>
          </a:p>
          <a:p>
            <a:pPr>
              <a:buFont typeface="Wingdings" pitchFamily="2" charset="2"/>
              <a:buChar char="N"/>
            </a:pPr>
            <a:r>
              <a:rPr lang="en-US" sz="2400" dirty="0" smtClean="0"/>
              <a:t>  Always cut away from you.</a:t>
            </a:r>
            <a:endParaRPr lang="en-US" sz="2400" dirty="0"/>
          </a:p>
        </p:txBody>
      </p:sp>
      <p:pic>
        <p:nvPicPr>
          <p:cNvPr id="6146" name="Picture 2" descr="C:\Users\Kirby's\Pictures\Microsoft Clip Organizer\j033730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4846066" y="3187954"/>
            <a:ext cx="2880868" cy="4038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Chemicals Usage Safety</a:t>
            </a:r>
            <a:endParaRPr lang="en-US" dirty="0"/>
          </a:p>
        </p:txBody>
      </p:sp>
      <p:pic>
        <p:nvPicPr>
          <p:cNvPr id="10" name="Picture 2" descr="C:\Users\Kirby's\Pictures\Microsoft Clip Organizer\bd07216_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152400"/>
            <a:ext cx="1600200" cy="12531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Usage Safety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8153400" cy="29083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N"/>
            </a:pPr>
            <a:r>
              <a:rPr lang="en-US" dirty="0" smtClean="0"/>
              <a:t>  </a:t>
            </a:r>
            <a:r>
              <a:rPr lang="en-US" sz="2200" dirty="0" smtClean="0"/>
              <a:t>Close lids tightly when chemicals are not in use.</a:t>
            </a:r>
          </a:p>
          <a:p>
            <a:pPr>
              <a:buFont typeface="Wingdings" pitchFamily="2" charset="2"/>
              <a:buChar char="N"/>
            </a:pPr>
            <a:r>
              <a:rPr lang="en-US" sz="2200" dirty="0" smtClean="0"/>
              <a:t>  Never pour back any chemical into its original container, to avoid contamination.</a:t>
            </a:r>
          </a:p>
          <a:p>
            <a:pPr>
              <a:buFont typeface="Wingdings" pitchFamily="2" charset="2"/>
              <a:buChar char="N"/>
            </a:pPr>
            <a:r>
              <a:rPr lang="en-US" sz="2200" dirty="0" smtClean="0"/>
              <a:t>  Acids and bases require special care:  Never pour water into acid.</a:t>
            </a:r>
          </a:p>
          <a:p>
            <a:pPr>
              <a:buFont typeface="Wingdings" pitchFamily="2" charset="2"/>
              <a:buChar char="N"/>
            </a:pPr>
            <a:r>
              <a:rPr lang="en-US" sz="2200" dirty="0" smtClean="0"/>
              <a:t>  If you are to note the fumes of a chemical, wave your hand over the chemical to direct the fumes toward you – never inhale fumes directly.</a:t>
            </a:r>
            <a:endParaRPr lang="en-US" sz="2200" dirty="0"/>
          </a:p>
        </p:txBody>
      </p:sp>
      <p:pic>
        <p:nvPicPr>
          <p:cNvPr id="2051" name="Picture 3" descr="C:\Users\Kirby's\Pictures\Microsoft Clip Organizer\j0284046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3800" y="5029200"/>
            <a:ext cx="1833112" cy="12144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Heating and Fire Safety</a:t>
            </a:r>
            <a:endParaRPr lang="en-US" dirty="0"/>
          </a:p>
        </p:txBody>
      </p:sp>
      <p:pic>
        <p:nvPicPr>
          <p:cNvPr id="9" name="Picture 4" descr="C:\Users\Kirby's\Pictures\Microsoft Clip Organizer\j0397146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228600"/>
            <a:ext cx="1066800" cy="11036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Heating and Fire Safety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7924800" cy="23749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N"/>
            </a:pPr>
            <a:r>
              <a:rPr lang="en-US" sz="2400" dirty="0" smtClean="0"/>
              <a:t>  Never leave flame unattended.</a:t>
            </a:r>
          </a:p>
          <a:p>
            <a:pPr>
              <a:buFont typeface="Wingdings" pitchFamily="2" charset="2"/>
              <a:buChar char="N"/>
            </a:pPr>
            <a:r>
              <a:rPr lang="en-US" sz="2400" dirty="0" smtClean="0"/>
              <a:t>  Never heat liquids in closed containers to avoid explosion.</a:t>
            </a:r>
          </a:p>
          <a:p>
            <a:pPr>
              <a:buFont typeface="Wingdings" pitchFamily="2" charset="2"/>
              <a:buChar char="N"/>
            </a:pPr>
            <a:r>
              <a:rPr lang="en-US" sz="2400" dirty="0" smtClean="0"/>
              <a:t>  Use tongs or heat-resistant gloves to handle hot containers or burners.  </a:t>
            </a:r>
            <a:endParaRPr lang="en-US" sz="2400" dirty="0"/>
          </a:p>
        </p:txBody>
      </p:sp>
      <p:pic>
        <p:nvPicPr>
          <p:cNvPr id="4099" name="Picture 3" descr="C:\Users\Kirby's\Pictures\Microsoft Clip Organizer\j030335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4724400"/>
            <a:ext cx="1380173" cy="16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Animal Safety</a:t>
            </a:r>
            <a:endParaRPr lang="en-US" dirty="0"/>
          </a:p>
        </p:txBody>
      </p:sp>
      <p:pic>
        <p:nvPicPr>
          <p:cNvPr id="6146" name="Picture 2" descr="C:\Users\Kirby's\Pictures\Microsoft Clip Organizer\j0240793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228600"/>
            <a:ext cx="1168092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Animal Safety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8077200" cy="18415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N"/>
            </a:pPr>
            <a:r>
              <a:rPr lang="en-US" sz="2400" dirty="0" smtClean="0"/>
              <a:t>  All living and preserved animals require to be treated with care and respect.</a:t>
            </a:r>
          </a:p>
          <a:p>
            <a:pPr>
              <a:buFont typeface="Wingdings" pitchFamily="2" charset="2"/>
              <a:buChar char="N"/>
            </a:pPr>
            <a:r>
              <a:rPr lang="en-US" sz="2400" dirty="0" smtClean="0"/>
              <a:t>  Treat all microorganisms as if they were harmful, dispose of them appropriately, and disinfect all work areas.  </a:t>
            </a:r>
            <a:endParaRPr lang="en-US" sz="2400" dirty="0"/>
          </a:p>
        </p:txBody>
      </p:sp>
      <p:pic>
        <p:nvPicPr>
          <p:cNvPr id="7173" name="Picture 5" descr="C:\Users\Kirby's\Pictures\Microsoft Clip Organizer\hm00365_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3918786"/>
            <a:ext cx="3962400" cy="27788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Safety</a:t>
            </a:r>
            <a:endParaRPr lang="en-US" dirty="0"/>
          </a:p>
        </p:txBody>
      </p:sp>
      <p:pic>
        <p:nvPicPr>
          <p:cNvPr id="5" name="Picture 2" descr="C:\Users\Kirby's\Pictures\Microsoft Clip Organizer\j033822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53400" y="381000"/>
            <a:ext cx="702145" cy="8938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Safety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5867400" cy="29845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"/>
            </a:pPr>
            <a:r>
              <a:rPr lang="en-US" sz="2000" dirty="0" smtClean="0"/>
              <a:t>  </a:t>
            </a:r>
            <a:r>
              <a:rPr lang="en-US" sz="2400" dirty="0" smtClean="0"/>
              <a:t>Always follow teacher’s instructions.</a:t>
            </a:r>
          </a:p>
          <a:p>
            <a:pPr>
              <a:buFont typeface="Wingdings" pitchFamily="2" charset="2"/>
              <a:buChar char=""/>
            </a:pPr>
            <a:r>
              <a:rPr lang="en-US" sz="2400" dirty="0" smtClean="0"/>
              <a:t>  Do not eat or drink anything in lab.</a:t>
            </a:r>
          </a:p>
          <a:p>
            <a:pPr>
              <a:buFont typeface="Wingdings" pitchFamily="2" charset="2"/>
              <a:buChar char=""/>
            </a:pPr>
            <a:r>
              <a:rPr lang="en-US" sz="2400" dirty="0" smtClean="0"/>
              <a:t>  No horseplay.</a:t>
            </a:r>
          </a:p>
          <a:p>
            <a:pPr>
              <a:buFont typeface="Wingdings" pitchFamily="2" charset="2"/>
              <a:buChar char=""/>
            </a:pPr>
            <a:r>
              <a:rPr lang="en-US" sz="2400" dirty="0" smtClean="0"/>
              <a:t>  Inform teacher of health problems.</a:t>
            </a:r>
          </a:p>
          <a:p>
            <a:pPr>
              <a:buFont typeface="Wingdings" pitchFamily="2" charset="2"/>
              <a:buChar char=""/>
            </a:pPr>
            <a:r>
              <a:rPr lang="en-US" sz="2400" dirty="0" smtClean="0"/>
              <a:t>  Keep lab free of paper.</a:t>
            </a:r>
          </a:p>
          <a:p>
            <a:pPr>
              <a:buFont typeface="Wingdings" pitchFamily="2" charset="2"/>
              <a:buChar char=""/>
            </a:pPr>
            <a:r>
              <a:rPr lang="en-US" sz="2400" dirty="0" smtClean="0"/>
              <a:t>  Wash hands after lab.</a:t>
            </a:r>
          </a:p>
          <a:p>
            <a:pPr>
              <a:buFont typeface="Wingdings" pitchFamily="2" charset="2"/>
              <a:buChar char=""/>
            </a:pPr>
            <a:r>
              <a:rPr lang="en-US" sz="2400" dirty="0" smtClean="0"/>
              <a:t>  No destruction of others’ work.</a:t>
            </a:r>
          </a:p>
          <a:p>
            <a:pPr>
              <a:buFont typeface="Wingdings" pitchFamily="2" charset="2"/>
              <a:buChar char=""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5" name="Picture 2" descr="C:\Users\Kirby's\Pictures\Microsoft Clip Organizer\j0178170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4953000"/>
            <a:ext cx="2362200" cy="13615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Laboratory Dress Code </a:t>
            </a:r>
            <a:endParaRPr lang="en-US" dirty="0"/>
          </a:p>
        </p:txBody>
      </p:sp>
      <p:pic>
        <p:nvPicPr>
          <p:cNvPr id="6" name="Picture 3" descr="C:\Users\Kirby's\Pictures\Microsoft Clip Organizer\j0297817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381000"/>
            <a:ext cx="964645" cy="9212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Laboratory Dress Code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5638800" cy="4572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"/>
            </a:pPr>
            <a:r>
              <a:rPr lang="en-US" sz="2400" dirty="0" smtClean="0"/>
              <a:t>  Always wear shoes.</a:t>
            </a:r>
          </a:p>
          <a:p>
            <a:pPr>
              <a:buFont typeface="Wingdings" pitchFamily="2" charset="2"/>
              <a:buChar char=""/>
            </a:pPr>
            <a:r>
              <a:rPr lang="en-US" sz="2400" dirty="0" smtClean="0"/>
              <a:t>  Tie back loose hair.</a:t>
            </a:r>
          </a:p>
          <a:p>
            <a:pPr>
              <a:buFont typeface="Wingdings" pitchFamily="2" charset="2"/>
              <a:buChar char=""/>
            </a:pPr>
            <a:r>
              <a:rPr lang="en-US" sz="2400" dirty="0" smtClean="0"/>
              <a:t>  No loose clothing.</a:t>
            </a:r>
          </a:p>
          <a:p>
            <a:pPr>
              <a:buFont typeface="Wingdings" pitchFamily="2" charset="2"/>
              <a:buChar char=""/>
            </a:pPr>
            <a:r>
              <a:rPr lang="en-US" sz="2400" dirty="0" smtClean="0"/>
              <a:t>  Wear safety goggles, when instructed.</a:t>
            </a:r>
            <a:endParaRPr lang="en-US" sz="2400" dirty="0"/>
          </a:p>
        </p:txBody>
      </p:sp>
      <p:pic>
        <p:nvPicPr>
          <p:cNvPr id="5" name="Picture 4" descr="C:\Users\Kirby's\Pictures\Microsoft Clip Organizer\j0286768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4038600"/>
            <a:ext cx="1524000" cy="22448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Aid</a:t>
            </a:r>
            <a:endParaRPr lang="en-US" dirty="0"/>
          </a:p>
        </p:txBody>
      </p:sp>
      <p:pic>
        <p:nvPicPr>
          <p:cNvPr id="4098" name="Picture 2" descr="C:\Users\Kirby's\Pictures\Microsoft Clip Organizer\bd06721_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381000"/>
            <a:ext cx="774752" cy="9304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Aid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8153400" cy="26035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N"/>
            </a:pPr>
            <a:r>
              <a:rPr lang="en-US" sz="2400" dirty="0" smtClean="0"/>
              <a:t>  Report to teacher immediately any accidents, injuries, or spills.</a:t>
            </a:r>
          </a:p>
          <a:p>
            <a:pPr>
              <a:buFont typeface="Wingdings" pitchFamily="2" charset="2"/>
              <a:buChar char="N"/>
            </a:pPr>
            <a:r>
              <a:rPr lang="en-US" sz="2400" dirty="0" smtClean="0"/>
              <a:t>  In case of an acid spill, rinse off with lots of water.</a:t>
            </a:r>
          </a:p>
          <a:p>
            <a:pPr>
              <a:buFont typeface="Wingdings" pitchFamily="2" charset="2"/>
              <a:buChar char="N"/>
            </a:pPr>
            <a:r>
              <a:rPr lang="en-US" sz="2400" dirty="0" smtClean="0"/>
              <a:t>  Learn locations of safety equipment.</a:t>
            </a:r>
            <a:endParaRPr lang="en-US" sz="2400" dirty="0"/>
          </a:p>
        </p:txBody>
      </p:sp>
      <p:pic>
        <p:nvPicPr>
          <p:cNvPr id="10" name="j0388495.wav">
            <a:hlinkClick r:id="" action="ppaction://media"/>
          </p:cNvPr>
          <p:cNvPicPr>
            <a:picLocks noRot="1" noChangeAspect="1"/>
          </p:cNvPicPr>
          <p:nvPr>
            <a:wavAudioFile r:embed="rId1" name="j0388495.wav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pic>
        <p:nvPicPr>
          <p:cNvPr id="5122" name="Picture 2" descr="C:\Users\Kirby's\Pictures\Microsoft Clip Organizer\in00414_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20955" y="4191000"/>
            <a:ext cx="3627287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Glassware Safety</a:t>
            </a:r>
            <a:endParaRPr lang="en-US" dirty="0"/>
          </a:p>
        </p:txBody>
      </p:sp>
      <p:pic>
        <p:nvPicPr>
          <p:cNvPr id="6" name="Picture 3" descr="C:\Users\Kirby's\Pictures\Microsoft Clip Organizer\j021669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304800"/>
            <a:ext cx="838200" cy="10083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Glassware Safety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8001000" cy="22225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N"/>
            </a:pPr>
            <a:r>
              <a:rPr lang="en-US" sz="2400" dirty="0" smtClean="0"/>
              <a:t>  Handle glassware with care and common sense.</a:t>
            </a:r>
          </a:p>
          <a:p>
            <a:pPr>
              <a:buFont typeface="Wingdings" pitchFamily="2" charset="2"/>
              <a:buChar char="N"/>
            </a:pPr>
            <a:r>
              <a:rPr lang="en-US" sz="2400" dirty="0" smtClean="0"/>
              <a:t>  Never use any chipped or broken glassware – let teacher know immediately.</a:t>
            </a:r>
            <a:endParaRPr lang="en-US" sz="2400" dirty="0"/>
          </a:p>
        </p:txBody>
      </p:sp>
      <p:pic>
        <p:nvPicPr>
          <p:cNvPr id="5" name="Picture 3" descr="C:\Users\Kirby's\Pictures\Microsoft Clip Organizer\j0354406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599" y="4495798"/>
            <a:ext cx="1143001" cy="11861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1810</TotalTime>
  <Words>372</Words>
  <Application>Microsoft Office PowerPoint</Application>
  <PresentationFormat>On-screen Show (4:3)</PresentationFormat>
  <Paragraphs>63</Paragraphs>
  <Slides>17</Slides>
  <Notes>17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Metro</vt:lpstr>
      <vt:lpstr>Laboratory safety</vt:lpstr>
      <vt:lpstr>General Safety</vt:lpstr>
      <vt:lpstr>General Safety</vt:lpstr>
      <vt:lpstr>Laboratory Dress Code </vt:lpstr>
      <vt:lpstr>Laboratory Dress Code</vt:lpstr>
      <vt:lpstr>First Aid</vt:lpstr>
      <vt:lpstr>First Aid</vt:lpstr>
      <vt:lpstr>Glassware Safety</vt:lpstr>
      <vt:lpstr>Glassware Safety</vt:lpstr>
      <vt:lpstr>Sharp Instrument Safety</vt:lpstr>
      <vt:lpstr>Sharp Instrument Safety</vt:lpstr>
      <vt:lpstr>Chemicals Usage Safety</vt:lpstr>
      <vt:lpstr>Chemical Usage Safety</vt:lpstr>
      <vt:lpstr>Heating and Fire Safety</vt:lpstr>
      <vt:lpstr>Heating and Fire Safety</vt:lpstr>
      <vt:lpstr>Lab Animal Safety</vt:lpstr>
      <vt:lpstr>Lab Animal Safety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safety</dc:title>
  <dc:creator>Kevin Anthony Kirby</dc:creator>
  <cp:lastModifiedBy>Kevin Anthony Kirby</cp:lastModifiedBy>
  <cp:revision>57</cp:revision>
  <dcterms:created xsi:type="dcterms:W3CDTF">2008-07-22T13:56:59Z</dcterms:created>
  <dcterms:modified xsi:type="dcterms:W3CDTF">2008-08-10T17:07:25Z</dcterms:modified>
</cp:coreProperties>
</file>